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Slab"/>
      <p:regular r:id="rId16"/>
      <p:bold r:id="rId17"/>
    </p:embeddedFont>
    <p:embeddedFont>
      <p:font typeface="Robo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Robot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Slab-bold.fntdata"/><Relationship Id="rId16" Type="http://schemas.openxmlformats.org/officeDocument/2006/relationships/font" Target="fonts/RobotoSlab-regular.fntdata"/><Relationship Id="rId5" Type="http://schemas.openxmlformats.org/officeDocument/2006/relationships/notesMaster" Target="notesMasters/notesMaster1.xml"/><Relationship Id="rId19" Type="http://schemas.openxmlformats.org/officeDocument/2006/relationships/font" Target="fonts/Roboto-bold.fntdata"/><Relationship Id="rId6" Type="http://schemas.openxmlformats.org/officeDocument/2006/relationships/slide" Target="slides/slide1.xml"/><Relationship Id="rId18"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9966332a5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9966332a5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9966332a5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9966332a5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9966332a5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9966332a5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9966332a5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9966332a5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9966332a5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9966332a5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9966332a56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9966332a56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9966332a5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9966332a5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9966332a56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9966332a56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9966332a5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9966332a5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rgbClr val="66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title"/>
          </p:nvPr>
        </p:nvSpPr>
        <p:spPr>
          <a:xfrm>
            <a:off x="480750" y="1764950"/>
            <a:ext cx="8222100" cy="907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Practicing Innovation</a:t>
            </a:r>
            <a:endParaRPr/>
          </a:p>
        </p:txBody>
      </p:sp>
      <p:sp>
        <p:nvSpPr>
          <p:cNvPr id="64" name="Google Shape;64;p13"/>
          <p:cNvSpPr txBox="1"/>
          <p:nvPr>
            <p:ph idx="4294967295" type="subTitle"/>
          </p:nvPr>
        </p:nvSpPr>
        <p:spPr>
          <a:xfrm>
            <a:off x="1680302" y="3049450"/>
            <a:ext cx="5783400" cy="90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FF00"/>
                </a:solidFill>
                <a:latin typeface="Roboto Slab"/>
                <a:ea typeface="Roboto Slab"/>
                <a:cs typeface="Roboto Slab"/>
                <a:sym typeface="Roboto Slab"/>
              </a:rPr>
              <a:t>Alpha Chi Rho</a:t>
            </a:r>
            <a:endParaRPr>
              <a:solidFill>
                <a:srgbClr val="FFFF00"/>
              </a:solidFill>
              <a:latin typeface="Roboto Slab"/>
              <a:ea typeface="Roboto Slab"/>
              <a:cs typeface="Roboto Slab"/>
              <a:sym typeface="Roboto Sla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Innovation #1</a:t>
            </a:r>
            <a:endParaRPr/>
          </a:p>
        </p:txBody>
      </p:sp>
      <p:sp>
        <p:nvSpPr>
          <p:cNvPr id="70" name="Google Shape;70;p14"/>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FFFF00"/>
                </a:solidFill>
                <a:latin typeface="Comic Sans MS"/>
                <a:ea typeface="Comic Sans MS"/>
                <a:cs typeface="Comic Sans MS"/>
                <a:sym typeface="Comic Sans MS"/>
              </a:rPr>
              <a:t>Excuse Form for Events</a:t>
            </a:r>
            <a:endParaRPr>
              <a:solidFill>
                <a:srgbClr val="FFFF00"/>
              </a:solidFill>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The Problem</a:t>
            </a:r>
            <a:endParaRPr/>
          </a:p>
        </p:txBody>
      </p:sp>
      <p:sp>
        <p:nvSpPr>
          <p:cNvPr id="76" name="Google Shape;76;p15"/>
          <p:cNvSpPr txBox="1"/>
          <p:nvPr>
            <p:ph idx="1" type="body"/>
          </p:nvPr>
        </p:nvSpPr>
        <p:spPr>
          <a:xfrm>
            <a:off x="387900" y="1489825"/>
            <a:ext cx="4184100" cy="3078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In the past, we have had a much lower </a:t>
            </a:r>
            <a:r>
              <a:rPr lang="en" sz="1400"/>
              <a:t>participation</a:t>
            </a:r>
            <a:r>
              <a:rPr lang="en" sz="1400"/>
              <a:t> and accountability for who in the Brotherhood was excused from attending events or Brotherhood responsibilities such as our Chapter meetings</a:t>
            </a:r>
            <a:endParaRPr sz="1400"/>
          </a:p>
          <a:p>
            <a:pPr indent="-317500" lvl="0" marL="457200" rtl="0" algn="l">
              <a:spcBef>
                <a:spcPts val="0"/>
              </a:spcBef>
              <a:spcAft>
                <a:spcPts val="0"/>
              </a:spcAft>
              <a:buSzPts val="1400"/>
              <a:buChar char="●"/>
            </a:pPr>
            <a:r>
              <a:rPr lang="en" sz="1400"/>
              <a:t>Our old way of sending excuses was simply sending an email 24 hours in advance and this would clutter the email of the Secretary, thus taking much longer to compile who was excused or not</a:t>
            </a:r>
            <a:endParaRPr sz="1400"/>
          </a:p>
        </p:txBody>
      </p:sp>
      <p:pic>
        <p:nvPicPr>
          <p:cNvPr id="77" name="Google Shape;77;p15"/>
          <p:cNvPicPr preferRelativeResize="0"/>
          <p:nvPr/>
        </p:nvPicPr>
        <p:blipFill>
          <a:blip r:embed="rId3">
            <a:alphaModFix/>
          </a:blip>
          <a:stretch>
            <a:fillRect/>
          </a:stretch>
        </p:blipFill>
        <p:spPr>
          <a:xfrm>
            <a:off x="5827100" y="1489825"/>
            <a:ext cx="2389700" cy="2373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The Solution</a:t>
            </a:r>
            <a:endParaRPr/>
          </a:p>
        </p:txBody>
      </p:sp>
      <p:sp>
        <p:nvSpPr>
          <p:cNvPr id="83" name="Google Shape;83;p16"/>
          <p:cNvSpPr txBox="1"/>
          <p:nvPr>
            <p:ph idx="1" type="body"/>
          </p:nvPr>
        </p:nvSpPr>
        <p:spPr>
          <a:xfrm>
            <a:off x="387900" y="1489825"/>
            <a:ext cx="4184100" cy="3078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To mitigate this, we have created a new Google Form solely for excuses.</a:t>
            </a:r>
            <a:endParaRPr sz="1400"/>
          </a:p>
          <a:p>
            <a:pPr indent="-317500" lvl="0" marL="457200" rtl="0" algn="l">
              <a:spcBef>
                <a:spcPts val="0"/>
              </a:spcBef>
              <a:spcAft>
                <a:spcPts val="0"/>
              </a:spcAft>
              <a:buSzPts val="1400"/>
              <a:buChar char="●"/>
            </a:pPr>
            <a:r>
              <a:rPr lang="en" sz="1400"/>
              <a:t>It is linked in every email for our events in order to hold Brothers better accountable for making sure they send in their excuses in a timely and organized manner</a:t>
            </a:r>
            <a:endParaRPr sz="1400"/>
          </a:p>
        </p:txBody>
      </p:sp>
      <p:pic>
        <p:nvPicPr>
          <p:cNvPr id="84" name="Google Shape;84;p16"/>
          <p:cNvPicPr preferRelativeResize="0"/>
          <p:nvPr/>
        </p:nvPicPr>
        <p:blipFill>
          <a:blip r:embed="rId3">
            <a:alphaModFix/>
          </a:blip>
          <a:stretch>
            <a:fillRect/>
          </a:stretch>
        </p:blipFill>
        <p:spPr>
          <a:xfrm>
            <a:off x="5185450" y="625451"/>
            <a:ext cx="3522601" cy="3892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Outcome</a:t>
            </a:r>
            <a:endParaRPr/>
          </a:p>
        </p:txBody>
      </p:sp>
      <p:sp>
        <p:nvSpPr>
          <p:cNvPr id="90" name="Google Shape;90;p17"/>
          <p:cNvSpPr txBox="1"/>
          <p:nvPr>
            <p:ph idx="1" type="body"/>
          </p:nvPr>
        </p:nvSpPr>
        <p:spPr>
          <a:xfrm>
            <a:off x="387900" y="1489825"/>
            <a:ext cx="4184100" cy="30789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sz="1400"/>
              <a:t>With this response form being used since the end of the last academic year, we have seen much higher recorded participation at both Brotherhood </a:t>
            </a:r>
            <a:r>
              <a:rPr lang="en" sz="1400"/>
              <a:t>responsibilities</a:t>
            </a:r>
            <a:r>
              <a:rPr lang="en" sz="1400"/>
              <a:t> as well as been able to better track those who are able to come to external events that Alpha Chi Rho hosts.</a:t>
            </a:r>
            <a:endParaRPr sz="1400"/>
          </a:p>
          <a:p>
            <a:pPr indent="-317500" lvl="0" marL="457200" rtl="0" algn="l">
              <a:spcBef>
                <a:spcPts val="0"/>
              </a:spcBef>
              <a:spcAft>
                <a:spcPts val="0"/>
              </a:spcAft>
              <a:buSzPts val="1400"/>
              <a:buChar char="●"/>
            </a:pPr>
            <a:r>
              <a:rPr lang="en" sz="1400"/>
              <a:t>It has also streamlined the work for our Secretary to check who will arrive late to meetings or will not be able to make it with a given 24 hours notice via the Google Form</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Innovation #2</a:t>
            </a:r>
            <a:endParaRPr/>
          </a:p>
        </p:txBody>
      </p:sp>
      <p:sp>
        <p:nvSpPr>
          <p:cNvPr id="96" name="Google Shape;96;p18"/>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FFFF00"/>
                </a:solidFill>
              </a:rPr>
              <a:t>Towel Roller Assignments</a:t>
            </a:r>
            <a:endParaRPr>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The Problem</a:t>
            </a:r>
            <a:endParaRPr/>
          </a:p>
        </p:txBody>
      </p:sp>
      <p:sp>
        <p:nvSpPr>
          <p:cNvPr id="102" name="Google Shape;102;p19"/>
          <p:cNvSpPr txBox="1"/>
          <p:nvPr>
            <p:ph idx="1" type="body"/>
          </p:nvPr>
        </p:nvSpPr>
        <p:spPr>
          <a:xfrm>
            <a:off x="387900" y="1489825"/>
            <a:ext cx="4184100" cy="30789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Within our bathrooms, we have 3 towel rollers instead of using paper towels or rags to dry our hands with.</a:t>
            </a:r>
            <a:endParaRPr/>
          </a:p>
          <a:p>
            <a:pPr indent="-334327" lvl="0" marL="457200" rtl="0" algn="l">
              <a:spcBef>
                <a:spcPts val="0"/>
              </a:spcBef>
              <a:spcAft>
                <a:spcPts val="0"/>
              </a:spcAft>
              <a:buSzPct val="100000"/>
              <a:buChar char="●"/>
            </a:pPr>
            <a:r>
              <a:rPr lang="en"/>
              <a:t>Not many people knew how to </a:t>
            </a:r>
            <a:r>
              <a:rPr lang="en"/>
              <a:t>properly</a:t>
            </a:r>
            <a:r>
              <a:rPr lang="en"/>
              <a:t> wash and dry these towels except for the assistants to the facilities manager, </a:t>
            </a:r>
            <a:r>
              <a:rPr lang="en"/>
              <a:t>whom were not available most of the time.</a:t>
            </a:r>
            <a:endParaRPr/>
          </a:p>
          <a:p>
            <a:pPr indent="-334327" lvl="0" marL="457200" rtl="0" algn="l">
              <a:spcBef>
                <a:spcPts val="0"/>
              </a:spcBef>
              <a:spcAft>
                <a:spcPts val="0"/>
              </a:spcAft>
              <a:buSzPct val="100000"/>
              <a:buChar char="●"/>
            </a:pPr>
            <a:r>
              <a:rPr lang="en"/>
              <a:t>Therefore, the towels were not being cleaned and replaced in a timely manner.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The Solution</a:t>
            </a:r>
            <a:endParaRPr/>
          </a:p>
        </p:txBody>
      </p:sp>
      <p:sp>
        <p:nvSpPr>
          <p:cNvPr id="108" name="Google Shape;108;p20"/>
          <p:cNvSpPr txBox="1"/>
          <p:nvPr>
            <p:ph idx="1" type="body"/>
          </p:nvPr>
        </p:nvSpPr>
        <p:spPr>
          <a:xfrm>
            <a:off x="387900" y="1489825"/>
            <a:ext cx="4184100" cy="30789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Each week now, 2 sets of a group of 3 Brothers are assigned responsibility for going through the process of cleaning the towels.</a:t>
            </a:r>
            <a:endParaRPr/>
          </a:p>
          <a:p>
            <a:pPr indent="-325755" lvl="0" marL="457200" rtl="0" algn="l">
              <a:spcBef>
                <a:spcPts val="0"/>
              </a:spcBef>
              <a:spcAft>
                <a:spcPts val="0"/>
              </a:spcAft>
              <a:buSzPct val="100000"/>
              <a:buChar char="●"/>
            </a:pPr>
            <a:r>
              <a:rPr lang="en"/>
              <a:t>One Brother in the group already knows how to do them, so they are responsible for teaching the other two, so they can then teach others in the future.</a:t>
            </a:r>
            <a:endParaRPr/>
          </a:p>
          <a:p>
            <a:pPr indent="-325755" lvl="0" marL="457200" rtl="0" algn="l">
              <a:spcBef>
                <a:spcPts val="0"/>
              </a:spcBef>
              <a:spcAft>
                <a:spcPts val="0"/>
              </a:spcAft>
              <a:buSzPct val="100000"/>
              <a:buChar char="●"/>
            </a:pPr>
            <a:r>
              <a:rPr lang="en"/>
              <a:t>All documentation to say that the towels are going through each step of the cleaning process is recorded in a Slack Channel that the House Manager routinely checks.</a:t>
            </a:r>
            <a:endParaRPr/>
          </a:p>
        </p:txBody>
      </p:sp>
      <p:pic>
        <p:nvPicPr>
          <p:cNvPr id="109" name="Google Shape;109;p20"/>
          <p:cNvPicPr preferRelativeResize="0"/>
          <p:nvPr/>
        </p:nvPicPr>
        <p:blipFill>
          <a:blip r:embed="rId3">
            <a:alphaModFix/>
          </a:blip>
          <a:stretch>
            <a:fillRect/>
          </a:stretch>
        </p:blipFill>
        <p:spPr>
          <a:xfrm>
            <a:off x="4673500" y="1489825"/>
            <a:ext cx="4325225" cy="3078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Outcome</a:t>
            </a:r>
            <a:endParaRPr/>
          </a:p>
        </p:txBody>
      </p:sp>
      <p:sp>
        <p:nvSpPr>
          <p:cNvPr id="115" name="Google Shape;115;p21"/>
          <p:cNvSpPr txBox="1"/>
          <p:nvPr>
            <p:ph idx="1" type="body"/>
          </p:nvPr>
        </p:nvSpPr>
        <p:spPr>
          <a:xfrm>
            <a:off x="387900" y="1489825"/>
            <a:ext cx="41841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As a result of this new system, we have not recently had the issue of not having a towel to dry our hands in the bathrooms of our main house as there are always a new supply of cleaned towels.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480750" y="1764950"/>
            <a:ext cx="8222100" cy="907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Thank you!</a:t>
            </a:r>
            <a:endParaRPr/>
          </a:p>
        </p:txBody>
      </p:sp>
      <p:pic>
        <p:nvPicPr>
          <p:cNvPr id="121" name="Google Shape;121;p22"/>
          <p:cNvPicPr preferRelativeResize="0"/>
          <p:nvPr/>
        </p:nvPicPr>
        <p:blipFill>
          <a:blip r:embed="rId3">
            <a:alphaModFix/>
          </a:blip>
          <a:stretch>
            <a:fillRect/>
          </a:stretch>
        </p:blipFill>
        <p:spPr>
          <a:xfrm>
            <a:off x="2766586" y="2984300"/>
            <a:ext cx="3610825" cy="1964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